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18"/>
  </p:notesMasterIdLst>
  <p:sldIdLst>
    <p:sldId id="256" r:id="rId2"/>
    <p:sldId id="267" r:id="rId3"/>
    <p:sldId id="268" r:id="rId4"/>
    <p:sldId id="270" r:id="rId5"/>
    <p:sldId id="271" r:id="rId6"/>
    <p:sldId id="272" r:id="rId7"/>
    <p:sldId id="273" r:id="rId8"/>
    <p:sldId id="260" r:id="rId9"/>
    <p:sldId id="259" r:id="rId10"/>
    <p:sldId id="258" r:id="rId11"/>
    <p:sldId id="261" r:id="rId12"/>
    <p:sldId id="262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978" autoAdjust="0"/>
  </p:normalViewPr>
  <p:slideViewPr>
    <p:cSldViewPr snapToGrid="0">
      <p:cViewPr varScale="1">
        <p:scale>
          <a:sx n="60" d="100"/>
          <a:sy n="60" d="100"/>
        </p:scale>
        <p:origin x="3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EBCD7-1BBC-4F65-A491-BB8B907380CD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BC320-8439-412F-AF2B-22298471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58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OCR (Optical Character Recognition)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berfungsi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men scan </a:t>
            </a:r>
            <a:r>
              <a:rPr lang="en-US" dirty="0" err="1">
                <a:solidFill>
                  <a:schemeClr val="bg1"/>
                </a:solidFill>
              </a:rPr>
              <a:t>gambar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pada</a:t>
            </a:r>
            <a:r>
              <a:rPr lang="en-US" dirty="0">
                <a:solidFill>
                  <a:schemeClr val="bg1"/>
                </a:solidFill>
              </a:rPr>
              <a:t> image </a:t>
            </a:r>
            <a:r>
              <a:rPr lang="en-US" dirty="0" err="1">
                <a:solidFill>
                  <a:schemeClr val="bg1"/>
                </a:solidFill>
              </a:rPr>
              <a:t>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dijadikan</a:t>
            </a:r>
            <a:r>
              <a:rPr lang="en-US" dirty="0">
                <a:solidFill>
                  <a:schemeClr val="bg1"/>
                </a:solidFill>
              </a:rPr>
              <a:t> text, </a:t>
            </a:r>
            <a:r>
              <a:rPr lang="en-US" dirty="0" err="1">
                <a:solidFill>
                  <a:schemeClr val="bg1"/>
                </a:solidFill>
              </a:rPr>
              <a:t>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juga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menjadi</a:t>
            </a:r>
            <a:r>
              <a:rPr lang="en-US" dirty="0">
                <a:solidFill>
                  <a:schemeClr val="bg1"/>
                </a:solidFill>
              </a:rPr>
              <a:t> support /</a:t>
            </a: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tambahan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scanner.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adanya</a:t>
            </a:r>
            <a:r>
              <a:rPr lang="en-US" dirty="0">
                <a:solidFill>
                  <a:schemeClr val="bg1"/>
                </a:solidFill>
              </a:rPr>
              <a:t> OCR, Image yang </a:t>
            </a:r>
            <a:r>
              <a:rPr lang="en-US" dirty="0" err="1">
                <a:solidFill>
                  <a:schemeClr val="bg1"/>
                </a:solidFill>
              </a:rPr>
              <a:t>bertulisan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tangan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tulisan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mesin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computer text,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dimanipulasi</a:t>
            </a:r>
            <a:r>
              <a:rPr lang="en-US" dirty="0">
                <a:solidFill>
                  <a:schemeClr val="bg1"/>
                </a:solidFill>
              </a:rPr>
              <a:t>. Text yang </a:t>
            </a:r>
            <a:r>
              <a:rPr lang="en-US" dirty="0" err="1">
                <a:solidFill>
                  <a:schemeClr val="bg1"/>
                </a:solidFill>
              </a:rPr>
              <a:t>discan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OCR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dicari</a:t>
            </a:r>
            <a:r>
              <a:rPr lang="en-US" dirty="0">
                <a:solidFill>
                  <a:schemeClr val="bg1"/>
                </a:solidFill>
              </a:rPr>
              <a:t> kata per kata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per </a:t>
            </a:r>
            <a:r>
              <a:rPr lang="en-US" dirty="0" err="1">
                <a:solidFill>
                  <a:schemeClr val="bg1"/>
                </a:solidFill>
              </a:rPr>
              <a:t>kalimat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setiap</a:t>
            </a:r>
            <a:r>
              <a:rPr lang="en-US" dirty="0">
                <a:solidFill>
                  <a:schemeClr val="bg1"/>
                </a:solidFill>
              </a:rPr>
              <a:t> text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dimanipulasi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diganti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diberikan</a:t>
            </a:r>
            <a:r>
              <a:rPr lang="en-US" dirty="0">
                <a:solidFill>
                  <a:schemeClr val="bg1"/>
                </a:solidFill>
              </a:rPr>
              <a:t> barcode.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BC320-8439-412F-AF2B-2229847121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72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89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99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7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0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93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0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0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5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A4975-41FC-4FC1-B33D-C9B5886A9EF1}" type="datetimeFigureOut">
              <a:rPr lang="en-US" smtClean="0"/>
              <a:t>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60D9-4F43-4495-B5A0-2AC2A6C2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3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541" y="5290729"/>
            <a:ext cx="9706708" cy="828717"/>
          </a:xfrm>
          <a:prstGeom prst="rect">
            <a:avLst/>
          </a:prstGeom>
          <a:solidFill>
            <a:schemeClr val="tx1">
              <a:lumMod val="50000"/>
              <a:lumOff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1" y="5184340"/>
            <a:ext cx="9144000" cy="1206268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PEMBELAJARAN HURUF DAN KALIMAT ARAB BERBASIS PENGENALAN CITRA </a:t>
            </a:r>
            <a:br>
              <a:rPr lang="en-US" sz="2400" dirty="0">
                <a:latin typeface="Arial Rounded MT Bold" panose="020F0704030504030204" pitchFamily="34" charset="0"/>
              </a:rPr>
            </a:b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73329" y="6521084"/>
            <a:ext cx="4018671" cy="336916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AINATUL RADHIAH | 23215145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003214"/>
            <a:ext cx="10199077" cy="457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52599" y="4379743"/>
            <a:ext cx="2514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Sidang</a:t>
            </a:r>
            <a:r>
              <a:rPr lang="en-US" sz="3600" dirty="0">
                <a:solidFill>
                  <a:schemeClr val="bg1"/>
                </a:solidFill>
              </a:rPr>
              <a:t>  </a:t>
            </a:r>
            <a:r>
              <a:rPr lang="en-US" sz="3600" dirty="0" err="1">
                <a:solidFill>
                  <a:schemeClr val="bg1"/>
                </a:solidFill>
              </a:rPr>
              <a:t>Tesis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5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39852" y="1199830"/>
            <a:ext cx="3167270" cy="9442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1. Pre-Processing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6757110" y="3793780"/>
            <a:ext cx="3167270" cy="9442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3. </a:t>
            </a:r>
            <a:r>
              <a:rPr lang="en-US" sz="2800" dirty="0" err="1"/>
              <a:t>Ekstraksi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6739852" y="5031316"/>
            <a:ext cx="3167270" cy="9442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4. </a:t>
            </a:r>
            <a:r>
              <a:rPr lang="en-US" sz="2800" dirty="0" err="1"/>
              <a:t>Klasifikasi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065840" y="2993486"/>
            <a:ext cx="2690191" cy="9674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 </a:t>
            </a:r>
            <a:r>
              <a:rPr lang="en-US" sz="2800" dirty="0" err="1"/>
              <a:t>Tahap</a:t>
            </a:r>
            <a:r>
              <a:rPr lang="en-US" sz="2800" dirty="0"/>
              <a:t> OCR :</a:t>
            </a:r>
          </a:p>
        </p:txBody>
      </p:sp>
      <p:cxnSp>
        <p:nvCxnSpPr>
          <p:cNvPr id="12" name="Straight Arrow Connector 11"/>
          <p:cNvCxnSpPr>
            <a:stCxn id="8" idx="3"/>
            <a:endCxn id="4" idx="1"/>
          </p:cNvCxnSpPr>
          <p:nvPr/>
        </p:nvCxnSpPr>
        <p:spPr>
          <a:xfrm flipV="1">
            <a:off x="4756031" y="1671939"/>
            <a:ext cx="1983821" cy="18052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5" idx="1"/>
          </p:cNvCxnSpPr>
          <p:nvPr/>
        </p:nvCxnSpPr>
        <p:spPr>
          <a:xfrm>
            <a:off x="4756031" y="3477191"/>
            <a:ext cx="2001079" cy="788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1"/>
          </p:cNvCxnSpPr>
          <p:nvPr/>
        </p:nvCxnSpPr>
        <p:spPr>
          <a:xfrm>
            <a:off x="4756031" y="3477191"/>
            <a:ext cx="1983821" cy="20262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57110" y="2532426"/>
            <a:ext cx="3167270" cy="9442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2. </a:t>
            </a:r>
            <a:r>
              <a:rPr lang="en-US" sz="2800" dirty="0" err="1"/>
              <a:t>Segmentasi</a:t>
            </a:r>
            <a:endParaRPr lang="en-US" sz="2800" dirty="0"/>
          </a:p>
        </p:txBody>
      </p:sp>
      <p:cxnSp>
        <p:nvCxnSpPr>
          <p:cNvPr id="21" name="Straight Arrow Connector 20"/>
          <p:cNvCxnSpPr>
            <a:endCxn id="17" idx="1"/>
          </p:cNvCxnSpPr>
          <p:nvPr/>
        </p:nvCxnSpPr>
        <p:spPr>
          <a:xfrm flipV="1">
            <a:off x="4776173" y="3004535"/>
            <a:ext cx="1980937" cy="4721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86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732" y="58438"/>
            <a:ext cx="6826166" cy="33762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9125" y="744604"/>
            <a:ext cx="5190979" cy="600437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732" y="-31559"/>
            <a:ext cx="6994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Diagram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alir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proses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pengenalan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huruf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Arab </a:t>
            </a: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353" y="744604"/>
            <a:ext cx="4217709" cy="61133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4068" y="485147"/>
            <a:ext cx="6850966" cy="6787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2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Awal</a:t>
            </a:r>
            <a:br>
              <a:rPr lang="en-US" dirty="0"/>
            </a:br>
            <a:endParaRPr lang="en-US" dirty="0"/>
          </a:p>
        </p:txBody>
      </p:sp>
      <p:pic>
        <p:nvPicPr>
          <p:cNvPr id="2051" name="Picture 11" descr="tesk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905000"/>
            <a:ext cx="298450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82271" y="3564008"/>
            <a:ext cx="34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RGB</a:t>
            </a:r>
          </a:p>
        </p:txBody>
      </p:sp>
      <p:pic>
        <p:nvPicPr>
          <p:cNvPr id="2052" name="Picture 12" descr="tesk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398" y="2000250"/>
            <a:ext cx="2589212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703976" y="3401514"/>
            <a:ext cx="2692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ea typeface="Times New Roman" panose="02020603050405020304" pitchFamily="18" charset="0"/>
              </a:rPr>
              <a:t>Hasil</a:t>
            </a: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pengolahan</a:t>
            </a: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menjadi</a:t>
            </a: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abu-abu</a:t>
            </a:r>
            <a:endParaRPr lang="en-US" dirty="0"/>
          </a:p>
        </p:txBody>
      </p:sp>
      <p:pic>
        <p:nvPicPr>
          <p:cNvPr id="2053" name="Picture 7" descr="blackwh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952" y="4427897"/>
            <a:ext cx="2628887" cy="153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64087" y="6086905"/>
            <a:ext cx="3170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ea typeface="Times New Roman" panose="02020603050405020304" pitchFamily="18" charset="0"/>
              </a:rPr>
              <a:t>Hasil</a:t>
            </a: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pengolahan</a:t>
            </a: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gambar</a:t>
            </a: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menjadi</a:t>
            </a: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en-US" dirty="0" err="1">
                <a:ea typeface="Times New Roman" panose="02020603050405020304" pitchFamily="18" charset="0"/>
              </a:rPr>
              <a:t>hitam-putih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87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Segmentasi</a:t>
            </a:r>
            <a:endParaRPr lang="en-US" dirty="0"/>
          </a:p>
        </p:txBody>
      </p:sp>
      <p:pic>
        <p:nvPicPr>
          <p:cNvPr id="3074" name="Picture 258" descr="a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046" y="2902225"/>
            <a:ext cx="4133574" cy="176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6586330" y="3385928"/>
            <a:ext cx="462438" cy="795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261" descr="aina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042" y="2902225"/>
            <a:ext cx="4163570" cy="1684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976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436" y="227859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Thinning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Zhang </a:t>
            </a:r>
            <a:r>
              <a:rPr lang="en-US" dirty="0" err="1"/>
              <a:t>Suen</a:t>
            </a:r>
            <a:endParaRPr lang="en-US" dirty="0"/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5961063" y="2979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5961063" y="3436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56"/>
          <p:cNvSpPr>
            <a:spLocks noChangeArrowheads="1"/>
          </p:cNvSpPr>
          <p:nvPr/>
        </p:nvSpPr>
        <p:spPr bwMode="auto">
          <a:xfrm>
            <a:off x="5961063" y="3436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63" y="1124463"/>
            <a:ext cx="3152631" cy="57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Ekstraksi</a:t>
            </a:r>
            <a:r>
              <a:rPr lang="en-US" sz="3200" dirty="0"/>
              <a:t> </a:t>
            </a:r>
            <a:r>
              <a:rPr lang="en-US" sz="3200" dirty="0" err="1"/>
              <a:t>Fitur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Freeman Chain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25" y="1410188"/>
            <a:ext cx="6933314" cy="51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70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Ekstraksi</a:t>
            </a:r>
            <a:r>
              <a:rPr lang="en-US" sz="3200" dirty="0"/>
              <a:t> </a:t>
            </a:r>
            <a:r>
              <a:rPr lang="en-US" sz="3200" dirty="0" err="1"/>
              <a:t>Fitur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Freeman Chain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2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5621" y="2078844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Latar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Belakang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dirty="0" err="1">
                <a:solidFill>
                  <a:schemeClr val="bg1"/>
                </a:solidFill>
              </a:rPr>
              <a:t>Studi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Literatur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dirty="0" err="1">
                <a:solidFill>
                  <a:schemeClr val="bg1"/>
                </a:solidFill>
              </a:rPr>
              <a:t>Analisis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Permasalahan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en-US" dirty="0" err="1">
                <a:solidFill>
                  <a:schemeClr val="bg1"/>
                </a:solidFill>
              </a:rPr>
              <a:t>Pengujian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Pembahasan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5. </a:t>
            </a:r>
            <a:r>
              <a:rPr lang="en-US" dirty="0" err="1">
                <a:solidFill>
                  <a:schemeClr val="bg1"/>
                </a:solidFill>
              </a:rPr>
              <a:t>Kesimpulan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dan</a:t>
            </a:r>
            <a:r>
              <a:rPr lang="en-US" dirty="0">
                <a:solidFill>
                  <a:schemeClr val="bg1"/>
                </a:solidFill>
              </a:rPr>
              <a:t> Saran</a:t>
            </a:r>
          </a:p>
        </p:txBody>
      </p:sp>
      <p:sp>
        <p:nvSpPr>
          <p:cNvPr id="5" name="Rectangle 4"/>
          <p:cNvSpPr/>
          <p:nvPr/>
        </p:nvSpPr>
        <p:spPr>
          <a:xfrm>
            <a:off x="5659902" y="1434905"/>
            <a:ext cx="45719" cy="3910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18483" y="3036371"/>
            <a:ext cx="3541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Isi </a:t>
            </a:r>
            <a:r>
              <a:rPr lang="en-US" sz="4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Presentasi</a:t>
            </a:r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15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Input 4"/>
          <p:cNvSpPr/>
          <p:nvPr/>
        </p:nvSpPr>
        <p:spPr>
          <a:xfrm>
            <a:off x="5781822" y="3516923"/>
            <a:ext cx="6410178" cy="3341077"/>
          </a:xfrm>
          <a:prstGeom prst="flowChartManualInput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50633" y="4192172"/>
            <a:ext cx="4792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Selayang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Pandang</a:t>
            </a:r>
          </a:p>
        </p:txBody>
      </p:sp>
      <p:sp>
        <p:nvSpPr>
          <p:cNvPr id="9" name="Rectangle 8"/>
          <p:cNvSpPr/>
          <p:nvPr/>
        </p:nvSpPr>
        <p:spPr>
          <a:xfrm flipV="1">
            <a:off x="6063175" y="4854339"/>
            <a:ext cx="6128825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63175" y="4900058"/>
            <a:ext cx="281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Latar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Belakang</a:t>
            </a: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63174" y="5423278"/>
            <a:ext cx="3340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Rumusan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Masalah</a:t>
            </a: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8964" y="5946498"/>
            <a:ext cx="1351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Tujuan</a:t>
            </a: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85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38195" y="1223890"/>
            <a:ext cx="70338" cy="4459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61085" y="1167618"/>
            <a:ext cx="281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 Rounded MT Bold" panose="020F0704030504030204" pitchFamily="34" charset="0"/>
              </a:rPr>
              <a:t>Latar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latin typeface="Arial Rounded MT Bold" panose="020F0704030504030204" pitchFamily="34" charset="0"/>
              </a:rPr>
              <a:t>Belakang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012" y="1726540"/>
            <a:ext cx="70229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OCR (Optical Character Recognition)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</a:p>
          <a:p>
            <a:pPr algn="r"/>
            <a:r>
              <a:rPr lang="en-US" sz="2400" dirty="0"/>
              <a:t>men scan </a:t>
            </a:r>
            <a:r>
              <a:rPr lang="en-US" sz="2400" dirty="0" err="1"/>
              <a:t>gambar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image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dijadikan</a:t>
            </a:r>
            <a:r>
              <a:rPr lang="en-US" sz="2400" dirty="0"/>
              <a:t> text, yang </a:t>
            </a:r>
            <a:r>
              <a:rPr lang="en-US" sz="2400" dirty="0" err="1"/>
              <a:t>dapat</a:t>
            </a:r>
            <a:r>
              <a:rPr lang="en-US" sz="2400" dirty="0"/>
              <a:t> di edit.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mengenai</a:t>
            </a:r>
            <a:r>
              <a:rPr lang="en-US" sz="2400" dirty="0"/>
              <a:t> </a:t>
            </a:r>
            <a:r>
              <a:rPr lang="en-US" sz="2400" dirty="0" err="1"/>
              <a:t>pengenalan</a:t>
            </a:r>
            <a:r>
              <a:rPr lang="en-US" sz="2400" dirty="0"/>
              <a:t> </a:t>
            </a:r>
            <a:r>
              <a:rPr lang="en-US" sz="2400" dirty="0" err="1"/>
              <a:t>karakter</a:t>
            </a:r>
            <a:r>
              <a:rPr lang="en-US" sz="2400" dirty="0"/>
              <a:t> </a:t>
            </a:r>
            <a:r>
              <a:rPr lang="en-US" sz="2400" dirty="0" err="1"/>
              <a:t>latin</a:t>
            </a:r>
            <a:r>
              <a:rPr lang="en-US" sz="2400" dirty="0"/>
              <a:t>, </a:t>
            </a:r>
            <a:r>
              <a:rPr lang="en-US" sz="2400" dirty="0" err="1"/>
              <a:t>jepang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cina</a:t>
            </a:r>
            <a:r>
              <a:rPr lang="en-US" sz="2400" dirty="0"/>
              <a:t>. Akan </a:t>
            </a:r>
            <a:r>
              <a:rPr lang="en-US" sz="2400" dirty="0" err="1"/>
              <a:t>tetapi</a:t>
            </a:r>
            <a:r>
              <a:rPr lang="en-US" sz="2400" dirty="0"/>
              <a:t> </a:t>
            </a:r>
            <a:r>
              <a:rPr lang="en-US" sz="2400" dirty="0" err="1"/>
              <a:t>sangat</a:t>
            </a:r>
            <a:r>
              <a:rPr lang="en-US" sz="2400" dirty="0"/>
              <a:t> </a:t>
            </a:r>
            <a:r>
              <a:rPr lang="en-US" sz="2400" dirty="0" err="1"/>
              <a:t>sedikit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mengenai</a:t>
            </a:r>
            <a:r>
              <a:rPr lang="en-US" sz="2400" dirty="0"/>
              <a:t> </a:t>
            </a:r>
            <a:r>
              <a:rPr lang="en-US" sz="2400" dirty="0" err="1"/>
              <a:t>pengenalan</a:t>
            </a:r>
            <a:r>
              <a:rPr lang="en-US" sz="2400" dirty="0"/>
              <a:t> </a:t>
            </a:r>
            <a:r>
              <a:rPr lang="en-US" sz="2400" dirty="0" err="1"/>
              <a:t>tulisan</a:t>
            </a:r>
            <a:r>
              <a:rPr lang="en-US" sz="2400" dirty="0"/>
              <a:t> </a:t>
            </a:r>
            <a:r>
              <a:rPr lang="en-US" sz="2400" dirty="0" err="1"/>
              <a:t>arab</a:t>
            </a:r>
            <a:r>
              <a:rPr lang="en-US" sz="2400" dirty="0"/>
              <a:t>. 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penyebabnya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kesulitan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tulisan</a:t>
            </a:r>
            <a:r>
              <a:rPr lang="en-US" sz="2400" dirty="0"/>
              <a:t> Arab yang </a:t>
            </a:r>
            <a:r>
              <a:rPr lang="en-US" sz="2400" dirty="0" err="1"/>
              <a:t>bersambung</a:t>
            </a:r>
            <a:r>
              <a:rPr lang="en-US" sz="2400" dirty="0"/>
              <a:t>.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dirancang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mengenali</a:t>
            </a:r>
            <a:r>
              <a:rPr lang="en-US" sz="2400" dirty="0"/>
              <a:t> </a:t>
            </a:r>
            <a:r>
              <a:rPr lang="en-US" sz="2400" dirty="0" err="1"/>
              <a:t>huruf</a:t>
            </a:r>
            <a:r>
              <a:rPr lang="en-US" sz="2400" dirty="0"/>
              <a:t> </a:t>
            </a:r>
            <a:r>
              <a:rPr lang="en-US" sz="2400" dirty="0" err="1"/>
              <a:t>arab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rangkaian</a:t>
            </a:r>
            <a:r>
              <a:rPr lang="en-US" sz="2400" dirty="0"/>
              <a:t> kata.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69" y="2036250"/>
            <a:ext cx="3737024" cy="29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7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068" y="26504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998806"/>
            <a:ext cx="5205046" cy="56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068" y="408746"/>
            <a:ext cx="5190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RUMUSAN MASALAH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43422" y="2914064"/>
            <a:ext cx="8876714" cy="1202787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Bagaimana</a:t>
            </a:r>
            <a:r>
              <a:rPr lang="en-US" sz="2800" dirty="0"/>
              <a:t> </a:t>
            </a:r>
            <a:r>
              <a:rPr lang="en-US" sz="2800" dirty="0" err="1"/>
              <a:t>merancang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yang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mengenali</a:t>
            </a:r>
            <a:r>
              <a:rPr lang="en-US" sz="2800" dirty="0"/>
              <a:t> </a:t>
            </a:r>
            <a:r>
              <a:rPr lang="en-US" sz="2800" dirty="0" err="1"/>
              <a:t>huruf</a:t>
            </a:r>
            <a:r>
              <a:rPr lang="en-US" sz="2800" dirty="0"/>
              <a:t> Arab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rangkaian</a:t>
            </a:r>
            <a:r>
              <a:rPr lang="en-US" sz="2800" dirty="0"/>
              <a:t> kata ?</a:t>
            </a:r>
          </a:p>
        </p:txBody>
      </p:sp>
      <p:sp>
        <p:nvSpPr>
          <p:cNvPr id="12" name="Oval 11"/>
          <p:cNvSpPr/>
          <p:nvPr/>
        </p:nvSpPr>
        <p:spPr>
          <a:xfrm>
            <a:off x="2367348" y="3134457"/>
            <a:ext cx="761999" cy="7619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Rounded MT Bold" panose="020F07040305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843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33108" y="1420836"/>
            <a:ext cx="45719" cy="3953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81191" y="2916794"/>
            <a:ext cx="1851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Tujuan</a:t>
            </a:r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98813" y="1547446"/>
            <a:ext cx="5233182" cy="3629465"/>
          </a:xfrm>
          <a:prstGeom prst="rect">
            <a:avLst/>
          </a:prstGeom>
          <a:solidFill>
            <a:schemeClr val="bg2">
              <a:lumMod val="7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Tujuan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penelitian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tahap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membangun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yang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mengenali</a:t>
            </a:r>
            <a:r>
              <a:rPr lang="en-US" sz="2800" dirty="0"/>
              <a:t> </a:t>
            </a:r>
            <a:r>
              <a:rPr lang="en-US" sz="2800" dirty="0" err="1"/>
              <a:t>huruf</a:t>
            </a:r>
            <a:r>
              <a:rPr lang="en-US" sz="2800" dirty="0"/>
              <a:t> </a:t>
            </a:r>
            <a:r>
              <a:rPr lang="en-US" sz="2800" dirty="0" err="1"/>
              <a:t>arab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rangkaian</a:t>
            </a:r>
            <a:r>
              <a:rPr lang="en-US" sz="2800" dirty="0"/>
              <a:t> kata.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diberikan</a:t>
            </a:r>
            <a:r>
              <a:rPr lang="en-US" sz="2800" dirty="0"/>
              <a:t> </a:t>
            </a:r>
            <a:r>
              <a:rPr lang="en-US" sz="2800" dirty="0" err="1"/>
              <a:t>masukan</a:t>
            </a:r>
            <a:r>
              <a:rPr lang="en-US" sz="2800" dirty="0"/>
              <a:t> </a:t>
            </a:r>
            <a:r>
              <a:rPr lang="en-US" sz="2800" dirty="0" err="1"/>
              <a:t>berupa</a:t>
            </a:r>
            <a:r>
              <a:rPr lang="en-US" sz="2800" dirty="0"/>
              <a:t> kata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kalimat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bahasa</a:t>
            </a:r>
            <a:r>
              <a:rPr lang="en-US" sz="2800" dirty="0"/>
              <a:t> Arab , </a:t>
            </a:r>
            <a:r>
              <a:rPr lang="en-US" sz="2800" dirty="0" err="1"/>
              <a:t>maka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mampu</a:t>
            </a:r>
            <a:r>
              <a:rPr lang="en-US" sz="2800" dirty="0"/>
              <a:t> </a:t>
            </a:r>
            <a:r>
              <a:rPr lang="en-US" sz="2800" dirty="0" err="1"/>
              <a:t>mengenali</a:t>
            </a:r>
            <a:r>
              <a:rPr lang="en-US" sz="2800" dirty="0"/>
              <a:t> </a:t>
            </a:r>
            <a:r>
              <a:rPr lang="en-US" sz="2800" dirty="0" err="1"/>
              <a:t>huruf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23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Manual Input 6"/>
          <p:cNvSpPr/>
          <p:nvPr/>
        </p:nvSpPr>
        <p:spPr>
          <a:xfrm>
            <a:off x="5781822" y="3516923"/>
            <a:ext cx="6410178" cy="3341077"/>
          </a:xfrm>
          <a:prstGeom prst="flowChartManualInput">
            <a:avLst/>
          </a:prstGeom>
          <a:solidFill>
            <a:schemeClr val="bg2">
              <a:lumMod val="50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6063175" y="4854339"/>
            <a:ext cx="6128825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63175" y="4269564"/>
            <a:ext cx="2134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ANALISIS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3175" y="4900058"/>
            <a:ext cx="561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Optical Character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Recogniton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(OCR)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3174" y="5346088"/>
            <a:ext cx="21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Bahasa Arab</a:t>
            </a:r>
          </a:p>
        </p:txBody>
      </p:sp>
    </p:spTree>
    <p:extLst>
      <p:ext uri="{BB962C8B-B14F-4D97-AF65-F5344CB8AC3E}">
        <p14:creationId xmlns:p14="http://schemas.microsoft.com/office/powerpoint/2010/main" val="45863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52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05227" y="2077838"/>
            <a:ext cx="2464904" cy="1017105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Rounded MT Bold" panose="020F0704030504030204" pitchFamily="34" charset="0"/>
              </a:rPr>
              <a:t>Optical Character Recognition (OCR)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568913" y="2137473"/>
            <a:ext cx="556591" cy="848139"/>
          </a:xfrm>
          <a:prstGeom prst="rightArrow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64043" y="2137474"/>
            <a:ext cx="2425148" cy="95747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Bahasa Arab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6789191" y="1693527"/>
            <a:ext cx="887896" cy="9226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677087" y="1309211"/>
            <a:ext cx="3661474" cy="768627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rial Rounded MT Bold" panose="020F0704030504030204" pitchFamily="34" charset="0"/>
              </a:rPr>
              <a:t>Al- Qur’an </a:t>
            </a:r>
            <a:r>
              <a:rPr lang="en-US" sz="2000" dirty="0" err="1">
                <a:latin typeface="Arial Rounded MT Bold" panose="020F0704030504030204" pitchFamily="34" charset="0"/>
              </a:rPr>
              <a:t>ditulis</a:t>
            </a:r>
            <a:r>
              <a:rPr lang="en-US" sz="2000" dirty="0">
                <a:latin typeface="Arial Rounded MT Bold" panose="020F0704030504030204" pitchFamily="34" charset="0"/>
              </a:rPr>
              <a:t> </a:t>
            </a:r>
            <a:r>
              <a:rPr lang="en-US" sz="2000" dirty="0" err="1">
                <a:latin typeface="Arial Rounded MT Bold" panose="020F0704030504030204" pitchFamily="34" charset="0"/>
              </a:rPr>
              <a:t>dalam</a:t>
            </a:r>
            <a:r>
              <a:rPr lang="en-US" sz="2000" dirty="0">
                <a:latin typeface="Arial Rounded MT Bold" panose="020F0704030504030204" pitchFamily="34" charset="0"/>
              </a:rPr>
              <a:t> Bahasa Arab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77087" y="2730508"/>
            <a:ext cx="3661474" cy="1659834"/>
          </a:xfrm>
          <a:prstGeom prst="rect">
            <a:avLst/>
          </a:prstGeom>
          <a:solidFill>
            <a:schemeClr val="bg2">
              <a:lumMod val="75000"/>
              <a:alpha val="6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rial Rounded MT Bold" panose="020F0704030504030204" pitchFamily="34" charset="0"/>
              </a:rPr>
              <a:t>Bahasa </a:t>
            </a:r>
            <a:r>
              <a:rPr lang="en-US" sz="2400" dirty="0" err="1">
                <a:latin typeface="Arial Rounded MT Bold" panose="020F0704030504030204" pitchFamily="34" charset="0"/>
              </a:rPr>
              <a:t>arab</a:t>
            </a:r>
            <a:r>
              <a:rPr lang="en-US" sz="2400" dirty="0"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latin typeface="Arial Rounded MT Bold" panose="020F0704030504030204" pitchFamily="34" charset="0"/>
              </a:rPr>
              <a:t>digunakan</a:t>
            </a:r>
            <a:r>
              <a:rPr lang="en-US" sz="2400" dirty="0"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latin typeface="Arial Rounded MT Bold" panose="020F0704030504030204" pitchFamily="34" charset="0"/>
              </a:rPr>
              <a:t>oleh</a:t>
            </a:r>
            <a:r>
              <a:rPr lang="en-US" sz="2400" dirty="0"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latin typeface="Arial Rounded MT Bold" panose="020F0704030504030204" pitchFamily="34" charset="0"/>
              </a:rPr>
              <a:t>lebih</a:t>
            </a:r>
            <a:r>
              <a:rPr lang="en-US" sz="2400" dirty="0"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latin typeface="Arial Rounded MT Bold" panose="020F0704030504030204" pitchFamily="34" charset="0"/>
              </a:rPr>
              <a:t>dari</a:t>
            </a:r>
            <a:r>
              <a:rPr lang="en-US" sz="2400" dirty="0">
                <a:latin typeface="Arial Rounded MT Bold" panose="020F0704030504030204" pitchFamily="34" charset="0"/>
              </a:rPr>
              <a:t> 1 </a:t>
            </a:r>
            <a:r>
              <a:rPr lang="en-US" sz="2400" dirty="0" err="1">
                <a:latin typeface="Arial Rounded MT Bold" panose="020F0704030504030204" pitchFamily="34" charset="0"/>
              </a:rPr>
              <a:t>miliyar</a:t>
            </a:r>
            <a:r>
              <a:rPr lang="en-US" sz="2400" dirty="0"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latin typeface="Arial Rounded MT Bold" panose="020F0704030504030204" pitchFamily="34" charset="0"/>
              </a:rPr>
              <a:t>pengguna</a:t>
            </a:r>
            <a:r>
              <a:rPr lang="en-US" sz="2400" dirty="0">
                <a:latin typeface="Arial Rounded MT Bold" panose="020F0704030504030204" pitchFamily="34" charset="0"/>
              </a:rPr>
              <a:t> di </a:t>
            </a:r>
            <a:r>
              <a:rPr lang="en-US" sz="2400" dirty="0" err="1">
                <a:latin typeface="Arial Rounded MT Bold" panose="020F0704030504030204" pitchFamily="34" charset="0"/>
              </a:rPr>
              <a:t>dunia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cxnSp>
        <p:nvCxnSpPr>
          <p:cNvPr id="11" name="Straight Arrow Connector 10"/>
          <p:cNvCxnSpPr>
            <a:stCxn id="6" idx="3"/>
            <a:endCxn id="10" idx="1"/>
          </p:cNvCxnSpPr>
          <p:nvPr/>
        </p:nvCxnSpPr>
        <p:spPr>
          <a:xfrm>
            <a:off x="6789191" y="2616209"/>
            <a:ext cx="887896" cy="9442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93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137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37" y="2766218"/>
            <a:ext cx="3747868" cy="132556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Optical Character Recognition (OCR)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59286" y="992666"/>
            <a:ext cx="45719" cy="53218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79495" y="1423859"/>
            <a:ext cx="7812505" cy="445945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86" y="1423859"/>
            <a:ext cx="7761414" cy="4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40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</TotalTime>
  <Words>353</Words>
  <Application>Microsoft Office PowerPoint</Application>
  <PresentationFormat>Widescreen</PresentationFormat>
  <Paragraphs>45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Rounded MT Bold</vt:lpstr>
      <vt:lpstr>Calibri</vt:lpstr>
      <vt:lpstr>Calibri Light</vt:lpstr>
      <vt:lpstr>Times New Roman</vt:lpstr>
      <vt:lpstr>Office Theme</vt:lpstr>
      <vt:lpstr>PEMBELAJARAN HURUF DAN KALIMAT ARAB BERBASIS PENGENALAN CITRA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Optical Character Recognition (OCR)</vt:lpstr>
      <vt:lpstr>PowerPoint Presentation</vt:lpstr>
      <vt:lpstr>PowerPoint Presentation</vt:lpstr>
      <vt:lpstr>Pengolahan Awal </vt:lpstr>
      <vt:lpstr>Segmentasi</vt:lpstr>
      <vt:lpstr>Thinning dengan algoritma Zhang Suen</vt:lpstr>
      <vt:lpstr>Ekstraksi Fitur dengan Freeman Chain Code</vt:lpstr>
      <vt:lpstr>Ekstraksi Fitur dengan Freeman Chain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Ainatul Radhiah</dc:creator>
  <cp:lastModifiedBy>Ainatul Radhiah</cp:lastModifiedBy>
  <cp:revision>45</cp:revision>
  <dcterms:created xsi:type="dcterms:W3CDTF">2017-01-06T04:56:32Z</dcterms:created>
  <dcterms:modified xsi:type="dcterms:W3CDTF">2017-01-09T04:13:28Z</dcterms:modified>
</cp:coreProperties>
</file>